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8" autoAdjust="0"/>
    <p:restoredTop sz="94660"/>
  </p:normalViewPr>
  <p:slideViewPr>
    <p:cSldViewPr snapToGrid="0">
      <p:cViewPr>
        <p:scale>
          <a:sx n="66" d="100"/>
          <a:sy n="66" d="100"/>
        </p:scale>
        <p:origin x="9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36656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444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613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2547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1055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58934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26755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2491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26057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6500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2764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00828-3774-4806-9CED-51835A302CAB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7603E-0994-487A-A5D7-72C852077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662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2858" y="45585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H5</a:t>
            </a:r>
            <a:r>
              <a:rPr lang="zh-CN" alt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开发移动</a:t>
            </a:r>
            <a:r>
              <a:rPr lang="en-US" altLang="zh-CN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r>
              <a:rPr lang="zh-CN" alt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小结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65743" y="3127780"/>
            <a:ext cx="9144000" cy="1655762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豆果</a:t>
            </a:r>
            <a:r>
              <a:rPr lang="en-US" altLang="zh-CN" dirty="0" smtClean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 Demo</a:t>
            </a:r>
          </a:p>
        </p:txBody>
      </p:sp>
      <p:sp>
        <p:nvSpPr>
          <p:cNvPr id="4" name="等腰三角形 3"/>
          <p:cNvSpPr/>
          <p:nvPr/>
        </p:nvSpPr>
        <p:spPr>
          <a:xfrm>
            <a:off x="7402286" y="1318957"/>
            <a:ext cx="4789714" cy="5539044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417848">
            <a:off x="11364102" y="-959420"/>
            <a:ext cx="184242" cy="4913194"/>
          </a:xfrm>
          <a:custGeom>
            <a:avLst/>
            <a:gdLst>
              <a:gd name="connsiteX0" fmla="*/ 1 w 184242"/>
              <a:gd name="connsiteY0" fmla="*/ 0 h 4913194"/>
              <a:gd name="connsiteX1" fmla="*/ 184242 w 184242"/>
              <a:gd name="connsiteY1" fmla="*/ 0 h 4913194"/>
              <a:gd name="connsiteX2" fmla="*/ 184242 w 184242"/>
              <a:gd name="connsiteY2" fmla="*/ 4913194 h 4913194"/>
              <a:gd name="connsiteX3" fmla="*/ 158825 w 184242"/>
              <a:gd name="connsiteY3" fmla="*/ 4913194 h 4913194"/>
              <a:gd name="connsiteX4" fmla="*/ 0 w 184242"/>
              <a:gd name="connsiteY4" fmla="*/ 4718454 h 49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42" h="4913194">
                <a:moveTo>
                  <a:pt x="1" y="0"/>
                </a:moveTo>
                <a:lnTo>
                  <a:pt x="184242" y="0"/>
                </a:lnTo>
                <a:lnTo>
                  <a:pt x="184242" y="4913194"/>
                </a:lnTo>
                <a:lnTo>
                  <a:pt x="158825" y="4913194"/>
                </a:lnTo>
                <a:lnTo>
                  <a:pt x="0" y="47184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13230164">
            <a:off x="8446646" y="3804704"/>
            <a:ext cx="184242" cy="4913194"/>
          </a:xfrm>
          <a:custGeom>
            <a:avLst/>
            <a:gdLst>
              <a:gd name="connsiteX0" fmla="*/ 1 w 184242"/>
              <a:gd name="connsiteY0" fmla="*/ 0 h 4913194"/>
              <a:gd name="connsiteX1" fmla="*/ 184242 w 184242"/>
              <a:gd name="connsiteY1" fmla="*/ 0 h 4913194"/>
              <a:gd name="connsiteX2" fmla="*/ 184242 w 184242"/>
              <a:gd name="connsiteY2" fmla="*/ 4913194 h 4913194"/>
              <a:gd name="connsiteX3" fmla="*/ 158825 w 184242"/>
              <a:gd name="connsiteY3" fmla="*/ 4913194 h 4913194"/>
              <a:gd name="connsiteX4" fmla="*/ 0 w 184242"/>
              <a:gd name="connsiteY4" fmla="*/ 4718454 h 49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42" h="4913194">
                <a:moveTo>
                  <a:pt x="1" y="0"/>
                </a:moveTo>
                <a:lnTo>
                  <a:pt x="184242" y="0"/>
                </a:lnTo>
                <a:lnTo>
                  <a:pt x="184242" y="4913194"/>
                </a:lnTo>
                <a:lnTo>
                  <a:pt x="158825" y="4913194"/>
                </a:lnTo>
                <a:lnTo>
                  <a:pt x="0" y="471845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3230164">
            <a:off x="179450" y="1053366"/>
            <a:ext cx="184242" cy="4913194"/>
          </a:xfrm>
          <a:custGeom>
            <a:avLst/>
            <a:gdLst>
              <a:gd name="connsiteX0" fmla="*/ 1 w 184242"/>
              <a:gd name="connsiteY0" fmla="*/ 0 h 4913194"/>
              <a:gd name="connsiteX1" fmla="*/ 184242 w 184242"/>
              <a:gd name="connsiteY1" fmla="*/ 0 h 4913194"/>
              <a:gd name="connsiteX2" fmla="*/ 184242 w 184242"/>
              <a:gd name="connsiteY2" fmla="*/ 4913194 h 4913194"/>
              <a:gd name="connsiteX3" fmla="*/ 158825 w 184242"/>
              <a:gd name="connsiteY3" fmla="*/ 4913194 h 4913194"/>
              <a:gd name="connsiteX4" fmla="*/ 0 w 184242"/>
              <a:gd name="connsiteY4" fmla="*/ 4718454 h 49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42" h="4913194">
                <a:moveTo>
                  <a:pt x="1" y="0"/>
                </a:moveTo>
                <a:lnTo>
                  <a:pt x="184242" y="0"/>
                </a:lnTo>
                <a:lnTo>
                  <a:pt x="184242" y="4913194"/>
                </a:lnTo>
                <a:lnTo>
                  <a:pt x="158825" y="4913194"/>
                </a:lnTo>
                <a:lnTo>
                  <a:pt x="0" y="471845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29" y="-303953"/>
            <a:ext cx="184242" cy="5340933"/>
            <a:chOff x="179450" y="34650"/>
            <a:chExt cx="184242" cy="5340933"/>
          </a:xfrm>
        </p:grpSpPr>
        <p:sp>
          <p:nvSpPr>
            <p:cNvPr id="14" name="任意多边形 13"/>
            <p:cNvSpPr/>
            <p:nvPr/>
          </p:nvSpPr>
          <p:spPr>
            <a:xfrm rot="13230164">
              <a:off x="179450" y="34650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3230164">
              <a:off x="179450" y="197893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3230164">
              <a:off x="179450" y="462389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9450" y="1530821"/>
            <a:ext cx="247743" cy="4938420"/>
            <a:chOff x="179450" y="1530821"/>
            <a:chExt cx="247743" cy="4938420"/>
          </a:xfrm>
        </p:grpSpPr>
        <p:sp>
          <p:nvSpPr>
            <p:cNvPr id="18" name="任意多边形 17"/>
            <p:cNvSpPr/>
            <p:nvPr/>
          </p:nvSpPr>
          <p:spPr>
            <a:xfrm rot="13230164">
              <a:off x="179450" y="1530821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3230164">
              <a:off x="242951" y="1556047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55745" y="4053407"/>
            <a:ext cx="1339480" cy="730135"/>
            <a:chOff x="2764667" y="3890387"/>
            <a:chExt cx="1781174" cy="966103"/>
          </a:xfrm>
        </p:grpSpPr>
        <p:sp>
          <p:nvSpPr>
            <p:cNvPr id="42" name="矩形 41"/>
            <p:cNvSpPr/>
            <p:nvPr/>
          </p:nvSpPr>
          <p:spPr>
            <a:xfrm>
              <a:off x="2764667" y="4124970"/>
              <a:ext cx="1781174" cy="73152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BY </a:t>
              </a:r>
              <a:r>
                <a:rPr lang="zh-CN" altLang="en-US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吴欣</a:t>
              </a:r>
            </a:p>
          </p:txBody>
        </p:sp>
        <p:sp>
          <p:nvSpPr>
            <p:cNvPr id="43" name="等腰三角形 42"/>
            <p:cNvSpPr/>
            <p:nvPr/>
          </p:nvSpPr>
          <p:spPr>
            <a:xfrm>
              <a:off x="2764966" y="3890387"/>
              <a:ext cx="334043" cy="537939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915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34458" y="1164545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谢谢欣赏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7402286" y="1318957"/>
            <a:ext cx="4789714" cy="5539044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2417848">
            <a:off x="11364102" y="-959420"/>
            <a:ext cx="184242" cy="4913194"/>
          </a:xfrm>
          <a:custGeom>
            <a:avLst/>
            <a:gdLst>
              <a:gd name="connsiteX0" fmla="*/ 1 w 184242"/>
              <a:gd name="connsiteY0" fmla="*/ 0 h 4913194"/>
              <a:gd name="connsiteX1" fmla="*/ 184242 w 184242"/>
              <a:gd name="connsiteY1" fmla="*/ 0 h 4913194"/>
              <a:gd name="connsiteX2" fmla="*/ 184242 w 184242"/>
              <a:gd name="connsiteY2" fmla="*/ 4913194 h 4913194"/>
              <a:gd name="connsiteX3" fmla="*/ 158825 w 184242"/>
              <a:gd name="connsiteY3" fmla="*/ 4913194 h 4913194"/>
              <a:gd name="connsiteX4" fmla="*/ 0 w 184242"/>
              <a:gd name="connsiteY4" fmla="*/ 4718454 h 49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42" h="4913194">
                <a:moveTo>
                  <a:pt x="1" y="0"/>
                </a:moveTo>
                <a:lnTo>
                  <a:pt x="184242" y="0"/>
                </a:lnTo>
                <a:lnTo>
                  <a:pt x="184242" y="4913194"/>
                </a:lnTo>
                <a:lnTo>
                  <a:pt x="158825" y="4913194"/>
                </a:lnTo>
                <a:lnTo>
                  <a:pt x="0" y="47184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13230164">
            <a:off x="8446646" y="3804704"/>
            <a:ext cx="184242" cy="4913194"/>
          </a:xfrm>
          <a:custGeom>
            <a:avLst/>
            <a:gdLst>
              <a:gd name="connsiteX0" fmla="*/ 1 w 184242"/>
              <a:gd name="connsiteY0" fmla="*/ 0 h 4913194"/>
              <a:gd name="connsiteX1" fmla="*/ 184242 w 184242"/>
              <a:gd name="connsiteY1" fmla="*/ 0 h 4913194"/>
              <a:gd name="connsiteX2" fmla="*/ 184242 w 184242"/>
              <a:gd name="connsiteY2" fmla="*/ 4913194 h 4913194"/>
              <a:gd name="connsiteX3" fmla="*/ 158825 w 184242"/>
              <a:gd name="connsiteY3" fmla="*/ 4913194 h 4913194"/>
              <a:gd name="connsiteX4" fmla="*/ 0 w 184242"/>
              <a:gd name="connsiteY4" fmla="*/ 4718454 h 49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42" h="4913194">
                <a:moveTo>
                  <a:pt x="1" y="0"/>
                </a:moveTo>
                <a:lnTo>
                  <a:pt x="184242" y="0"/>
                </a:lnTo>
                <a:lnTo>
                  <a:pt x="184242" y="4913194"/>
                </a:lnTo>
                <a:lnTo>
                  <a:pt x="158825" y="4913194"/>
                </a:lnTo>
                <a:lnTo>
                  <a:pt x="0" y="471845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3230164">
            <a:off x="179450" y="1053366"/>
            <a:ext cx="184242" cy="4913194"/>
          </a:xfrm>
          <a:custGeom>
            <a:avLst/>
            <a:gdLst>
              <a:gd name="connsiteX0" fmla="*/ 1 w 184242"/>
              <a:gd name="connsiteY0" fmla="*/ 0 h 4913194"/>
              <a:gd name="connsiteX1" fmla="*/ 184242 w 184242"/>
              <a:gd name="connsiteY1" fmla="*/ 0 h 4913194"/>
              <a:gd name="connsiteX2" fmla="*/ 184242 w 184242"/>
              <a:gd name="connsiteY2" fmla="*/ 4913194 h 4913194"/>
              <a:gd name="connsiteX3" fmla="*/ 158825 w 184242"/>
              <a:gd name="connsiteY3" fmla="*/ 4913194 h 4913194"/>
              <a:gd name="connsiteX4" fmla="*/ 0 w 184242"/>
              <a:gd name="connsiteY4" fmla="*/ 4718454 h 49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42" h="4913194">
                <a:moveTo>
                  <a:pt x="1" y="0"/>
                </a:moveTo>
                <a:lnTo>
                  <a:pt x="184242" y="0"/>
                </a:lnTo>
                <a:lnTo>
                  <a:pt x="184242" y="4913194"/>
                </a:lnTo>
                <a:lnTo>
                  <a:pt x="158825" y="4913194"/>
                </a:lnTo>
                <a:lnTo>
                  <a:pt x="0" y="471845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7329" y="-303953"/>
            <a:ext cx="184242" cy="5340933"/>
            <a:chOff x="179450" y="34650"/>
            <a:chExt cx="184242" cy="5340933"/>
          </a:xfrm>
        </p:grpSpPr>
        <p:sp>
          <p:nvSpPr>
            <p:cNvPr id="14" name="任意多边形 13"/>
            <p:cNvSpPr/>
            <p:nvPr/>
          </p:nvSpPr>
          <p:spPr>
            <a:xfrm rot="13230164">
              <a:off x="179450" y="34650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3230164">
              <a:off x="179450" y="197893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3230164">
              <a:off x="179450" y="462389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9450" y="1530821"/>
            <a:ext cx="247743" cy="4938420"/>
            <a:chOff x="179450" y="1530821"/>
            <a:chExt cx="247743" cy="4938420"/>
          </a:xfrm>
        </p:grpSpPr>
        <p:sp>
          <p:nvSpPr>
            <p:cNvPr id="18" name="任意多边形 17"/>
            <p:cNvSpPr/>
            <p:nvPr/>
          </p:nvSpPr>
          <p:spPr>
            <a:xfrm rot="13230164">
              <a:off x="179450" y="1530821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3230164">
              <a:off x="242951" y="1556047"/>
              <a:ext cx="184242" cy="4913194"/>
            </a:xfrm>
            <a:custGeom>
              <a:avLst/>
              <a:gdLst>
                <a:gd name="connsiteX0" fmla="*/ 1 w 184242"/>
                <a:gd name="connsiteY0" fmla="*/ 0 h 4913194"/>
                <a:gd name="connsiteX1" fmla="*/ 184242 w 184242"/>
                <a:gd name="connsiteY1" fmla="*/ 0 h 4913194"/>
                <a:gd name="connsiteX2" fmla="*/ 184242 w 184242"/>
                <a:gd name="connsiteY2" fmla="*/ 4913194 h 4913194"/>
                <a:gd name="connsiteX3" fmla="*/ 158825 w 184242"/>
                <a:gd name="connsiteY3" fmla="*/ 4913194 h 4913194"/>
                <a:gd name="connsiteX4" fmla="*/ 0 w 184242"/>
                <a:gd name="connsiteY4" fmla="*/ 4718454 h 491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2" h="4913194">
                  <a:moveTo>
                    <a:pt x="1" y="0"/>
                  </a:moveTo>
                  <a:lnTo>
                    <a:pt x="184242" y="0"/>
                  </a:lnTo>
                  <a:lnTo>
                    <a:pt x="184242" y="4913194"/>
                  </a:lnTo>
                  <a:lnTo>
                    <a:pt x="158825" y="4913194"/>
                  </a:lnTo>
                  <a:lnTo>
                    <a:pt x="0" y="47184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9039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1472" y="365750"/>
            <a:ext cx="10515600" cy="1325563"/>
          </a:xfrm>
        </p:spPr>
        <p:txBody>
          <a:bodyPr/>
          <a:lstStyle/>
          <a:p>
            <a:r>
              <a:rPr lang="zh-CN" altLang="en-US" b="1" smtClean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smtClean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正版  </a:t>
            </a:r>
            <a:r>
              <a:rPr lang="zh-CN" altLang="en-US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我的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对比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31812" y="614149"/>
            <a:ext cx="6440606" cy="5854890"/>
            <a:chOff x="4913195" y="614149"/>
            <a:chExt cx="6440606" cy="5854890"/>
          </a:xfrm>
        </p:grpSpPr>
        <p:sp>
          <p:nvSpPr>
            <p:cNvPr id="7" name="矩形 6"/>
            <p:cNvSpPr/>
            <p:nvPr/>
          </p:nvSpPr>
          <p:spPr>
            <a:xfrm>
              <a:off x="4913195" y="614149"/>
              <a:ext cx="6440606" cy="5854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617" y="813490"/>
              <a:ext cx="3091905" cy="5499468"/>
            </a:xfrm>
            <a:prstGeom prst="rect">
              <a:avLst/>
            </a:prstGeom>
            <a:ln w="38100">
              <a:noFill/>
            </a:ln>
            <a:effectLst/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058" y="813490"/>
              <a:ext cx="3042994" cy="5499467"/>
            </a:xfrm>
            <a:prstGeom prst="rect">
              <a:avLst/>
            </a:prstGeom>
            <a:ln w="38100">
              <a:noFill/>
            </a:ln>
            <a:effectLst/>
          </p:spPr>
        </p:pic>
      </p:grpSp>
      <p:grpSp>
        <p:nvGrpSpPr>
          <p:cNvPr id="11" name="组合 10"/>
          <p:cNvGrpSpPr/>
          <p:nvPr/>
        </p:nvGrpSpPr>
        <p:grpSpPr>
          <a:xfrm>
            <a:off x="1528549" y="3425588"/>
            <a:ext cx="3070633" cy="927230"/>
            <a:chOff x="1743687" y="4124970"/>
            <a:chExt cx="3070633" cy="731520"/>
          </a:xfrm>
        </p:grpSpPr>
        <p:sp>
          <p:nvSpPr>
            <p:cNvPr id="12" name="矩形 11"/>
            <p:cNvSpPr/>
            <p:nvPr/>
          </p:nvSpPr>
          <p:spPr>
            <a:xfrm>
              <a:off x="1743687" y="4124970"/>
              <a:ext cx="2802154" cy="73152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等线 Light" panose="02010600030101010101" pitchFamily="2" charset="-122"/>
                  <a:ea typeface="等线 Light" panose="02010600030101010101" pitchFamily="2" charset="-122"/>
                </a:rPr>
                <a:t>大家来</a:t>
              </a:r>
              <a:r>
                <a:rPr lang="zh-CN" altLang="en-US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找茬</a:t>
              </a:r>
              <a:r>
                <a:rPr lang="en-US" altLang="zh-CN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~</a:t>
              </a:r>
              <a:endPara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  <a:p>
              <a:pPr algn="ctr"/>
              <a:r>
                <a:rPr lang="en-US" altLang="zh-CN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(-__-)b </a:t>
              </a:r>
              <a:r>
                <a:rPr lang="zh-CN" altLang="en-US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太多不同</a:t>
              </a:r>
              <a:r>
                <a:rPr lang="zh-CN" altLang="en-US" sz="2000" dirty="0" smtClean="0">
                  <a:latin typeface="等线 Light" panose="02010600030101010101" pitchFamily="2" charset="-122"/>
                  <a:ea typeface="等线 Light" panose="02010600030101010101" pitchFamily="2" charset="-122"/>
                </a:rPr>
                <a:t>了</a:t>
              </a:r>
              <a:r>
                <a:rPr lang="en-US" altLang="zh-CN" sz="2000" dirty="0" smtClean="0">
                  <a:latin typeface="等线" panose="02010600030101010101" pitchFamily="2" charset="-122"/>
                  <a:ea typeface="等线" panose="02010600030101010101" pitchFamily="2" charset="-122"/>
                </a:rPr>
                <a:t>~</a:t>
              </a:r>
              <a:endPara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4587849" y="4073327"/>
              <a:ext cx="174828" cy="278114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32261" y="503412"/>
            <a:ext cx="341194" cy="347201"/>
            <a:chOff x="736979" y="2088108"/>
            <a:chExt cx="341194" cy="347201"/>
          </a:xfrm>
        </p:grpSpPr>
        <p:sp>
          <p:nvSpPr>
            <p:cNvPr id="14" name="矩形 13"/>
            <p:cNvSpPr/>
            <p:nvPr/>
          </p:nvSpPr>
          <p:spPr>
            <a:xfrm>
              <a:off x="736979" y="2088108"/>
              <a:ext cx="341194" cy="1364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634621" y="2196473"/>
              <a:ext cx="341194" cy="1364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 rot="10800000">
            <a:off x="1898401" y="1188074"/>
            <a:ext cx="354842" cy="360849"/>
            <a:chOff x="736979" y="2088108"/>
            <a:chExt cx="354842" cy="360849"/>
          </a:xfrm>
        </p:grpSpPr>
        <p:sp>
          <p:nvSpPr>
            <p:cNvPr id="18" name="矩形 17"/>
            <p:cNvSpPr/>
            <p:nvPr/>
          </p:nvSpPr>
          <p:spPr>
            <a:xfrm>
              <a:off x="750627" y="2088108"/>
              <a:ext cx="341194" cy="1364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6200000">
              <a:off x="634621" y="2210121"/>
              <a:ext cx="341194" cy="1364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1247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五边形 5"/>
          <p:cNvSpPr/>
          <p:nvPr/>
        </p:nvSpPr>
        <p:spPr>
          <a:xfrm>
            <a:off x="5861954" y="613840"/>
            <a:ext cx="5753101" cy="5301073"/>
          </a:xfrm>
          <a:prstGeom prst="pentagon">
            <a:avLst/>
          </a:prstGeom>
          <a:noFill/>
          <a:ln w="762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大纲</a:t>
            </a:r>
            <a:endParaRPr lang="zh-CN" altLang="en-US" b="1" dirty="0">
              <a:solidFill>
                <a:schemeClr val="accent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正五边形 6"/>
          <p:cNvSpPr/>
          <p:nvPr/>
        </p:nvSpPr>
        <p:spPr>
          <a:xfrm>
            <a:off x="6132342" y="899132"/>
            <a:ext cx="5179679" cy="4772705"/>
          </a:xfrm>
          <a:prstGeom prst="pentagon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rcRect/>
            <a:stretch>
              <a:fillRect l="-22000" r="-8000"/>
            </a:stretch>
          </a:blip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96042" y="1877786"/>
            <a:ext cx="6714943" cy="3069771"/>
            <a:chOff x="1681843" y="1877786"/>
            <a:chExt cx="3790106" cy="3069771"/>
          </a:xfrm>
        </p:grpSpPr>
        <p:sp>
          <p:nvSpPr>
            <p:cNvPr id="9" name="等腰三角形 8"/>
            <p:cNvSpPr/>
            <p:nvPr/>
          </p:nvSpPr>
          <p:spPr>
            <a:xfrm>
              <a:off x="1681843" y="1877786"/>
              <a:ext cx="469425" cy="551072"/>
            </a:xfrm>
            <a:prstGeom prst="triangle">
              <a:avLst>
                <a:gd name="adj" fmla="val 0"/>
              </a:avLst>
            </a:prstGeom>
            <a:solidFill>
              <a:schemeClr val="accent4">
                <a:alpha val="83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81843" y="2428857"/>
              <a:ext cx="3790106" cy="2518700"/>
            </a:xfrm>
            <a:prstGeom prst="rect">
              <a:avLst/>
            </a:prstGeom>
            <a:solidFill>
              <a:schemeClr val="accent4">
                <a:alpha val="88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275504" y="2677573"/>
            <a:ext cx="39822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H5</a:t>
            </a: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</a:t>
            </a:r>
            <a:r>
              <a:rPr lang="en-US" altLang="zh-CN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&lt;meta&gt;</a:t>
            </a: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标注</a:t>
            </a:r>
            <a:endParaRPr lang="en-US" altLang="zh-CN" sz="3200" b="1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媒体查询</a:t>
            </a:r>
            <a:endParaRPr lang="en-US" altLang="zh-CN" sz="3200" b="1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CSS3 Flex</a:t>
            </a: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弹性布局</a:t>
            </a:r>
            <a:endParaRPr lang="en-US" altLang="zh-CN" sz="3200" b="1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CSS3 rem</a:t>
            </a:r>
            <a:r>
              <a:rPr lang="zh-CN" altLang="en-US" sz="32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单位</a:t>
            </a:r>
          </a:p>
        </p:txBody>
      </p:sp>
    </p:spTree>
    <p:extLst>
      <p:ext uri="{BB962C8B-B14F-4D97-AF65-F5344CB8AC3E}">
        <p14:creationId xmlns:p14="http://schemas.microsoft.com/office/powerpoint/2010/main" val="19053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t="290" r="31872" b="144"/>
          <a:stretch/>
        </p:blipFill>
        <p:spPr>
          <a:xfrm>
            <a:off x="1" y="0"/>
            <a:ext cx="4429782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4429783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117" y="250031"/>
            <a:ext cx="2041478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4"/>
                </a:solidFill>
              </a:rPr>
              <a:t>&lt;</a:t>
            </a:r>
            <a:r>
              <a:rPr lang="en-US" altLang="zh-CN" b="1" dirty="0" smtClean="0">
                <a:solidFill>
                  <a:schemeClr val="accent4"/>
                </a:solidFill>
              </a:rPr>
              <a:t>meta&gt;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9413" y="1699288"/>
            <a:ext cx="6950491" cy="2981893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多数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ios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android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设备的浏览器都支持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viewport meta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元素覆盖默认的画布缩放设置。在标签中插入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meta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标签，设置相应</a:t>
            </a:r>
            <a:r>
              <a:rPr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属性，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如上代码，</a:t>
            </a:r>
            <a:r>
              <a:rPr lang="en-US" altLang="zh-CN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name="viewport”, 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content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中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width=device-width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表示浏览器页面宽度等于设备宽度（同理可以设置高度，也可指定具体值），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initial-scale=1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表示页面不</a:t>
            </a:r>
            <a:r>
              <a:rPr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缩放，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mininum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-scale=1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maximum-scale=1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表示允许用户最小缩小至原大小和扩大到原大小（实际就是不让</a:t>
            </a:r>
            <a:r>
              <a:rPr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缩放），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user-</a:t>
            </a:r>
            <a:r>
              <a:rPr lang="en-US" altLang="zh-CN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scaleable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=no 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表示禁止</a:t>
            </a:r>
            <a:r>
              <a:rPr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缩放。</a:t>
            </a:r>
            <a:endParaRPr lang="en-US" altLang="zh-CN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5118" y="1575594"/>
            <a:ext cx="38154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&lt;meta&gt; 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元素可提供有关页面的元信息（</a:t>
            </a: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meta-information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），比如针对搜索引擎和更新频度的描述和关键词。</a:t>
            </a:r>
          </a:p>
          <a:p>
            <a:pPr>
              <a:lnSpc>
                <a:spcPct val="17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&lt;meta&gt; 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标签位于文档的头部，不包含任何内容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  <a:endParaRPr lang="en-US" altLang="zh-CN" sz="2000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</a:t>
            </a: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meta&gt; 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标签的属性定义了与文档相关联的名称</a:t>
            </a:r>
            <a:r>
              <a:rPr lang="en-US" altLang="zh-CN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值对。</a:t>
            </a:r>
            <a:endParaRPr lang="en-US" altLang="zh-CN" sz="2000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67533" y="327858"/>
            <a:ext cx="7192371" cy="1247736"/>
            <a:chOff x="2028894" y="4124966"/>
            <a:chExt cx="2516947" cy="731523"/>
          </a:xfrm>
        </p:grpSpPr>
        <p:sp>
          <p:nvSpPr>
            <p:cNvPr id="13" name="矩形 12"/>
            <p:cNvSpPr/>
            <p:nvPr/>
          </p:nvSpPr>
          <p:spPr>
            <a:xfrm>
              <a:off x="2113539" y="4124969"/>
              <a:ext cx="2432302" cy="73152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70000"/>
                </a:lnSpc>
              </a:pPr>
              <a:endPara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2028894" y="4124966"/>
              <a:ext cx="124380" cy="167301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093505" y="419826"/>
            <a:ext cx="6616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&lt;meta name="viewport" content="width=device-width, initial-scale=1.0, minimum-scale=1.0, maximum-scale=1.0, user-scalable=no"/&gt;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45678" y="5101174"/>
            <a:ext cx="7457416" cy="15050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/*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其他的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meta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用法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*/</a:t>
            </a:r>
          </a:p>
          <a:p>
            <a:pPr>
              <a:lnSpc>
                <a:spcPct val="170000"/>
              </a:lnSpc>
            </a:pPr>
            <a:r>
              <a:rPr lang="zh-CN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 name="apple-mobile-web-app-capable" content="yes"&gt;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zh-CN" dirty="0" smtClean="0">
                <a:solidFill>
                  <a:schemeClr val="bg1">
                    <a:lumMod val="9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&lt;meta name="apple-mobile-web-app-status-bar-style" content="black"&gt;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八角星 16"/>
          <p:cNvSpPr/>
          <p:nvPr/>
        </p:nvSpPr>
        <p:spPr>
          <a:xfrm>
            <a:off x="11376644" y="101287"/>
            <a:ext cx="725140" cy="649340"/>
          </a:xfrm>
          <a:prstGeom prst="star8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HOT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569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255674" y="3633543"/>
            <a:ext cx="5203389" cy="26421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55674" y="3619290"/>
            <a:ext cx="5203389" cy="699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9054" y="3633543"/>
            <a:ext cx="5560375" cy="264216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媒体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 </a:t>
            </a:r>
            <a:r>
              <a:rPr lang="en-US" altLang="zh-CN" dirty="0" smtClean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@media</a:t>
            </a:r>
            <a:endParaRPr lang="zh-CN" altLang="en-US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054" y="4434797"/>
            <a:ext cx="5560374" cy="20644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@</a:t>
            </a:r>
            <a:r>
              <a:rPr lang="en-US" altLang="zh-CN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media (-webkit-min-device-pixel-ratio:1){ </a:t>
            </a:r>
            <a:r>
              <a:rPr lang="en-US" altLang="zh-CN" sz="1800" dirty="0" err="1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css</a:t>
            </a:r>
            <a:r>
              <a:rPr lang="zh-CN" altLang="en-US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代码 </a:t>
            </a:r>
            <a:r>
              <a:rPr lang="en-US" altLang="zh-CN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@media (-webkit-min-device-pixel-ratio:2){ </a:t>
            </a:r>
            <a:r>
              <a:rPr lang="en-US" altLang="zh-CN" sz="1800" dirty="0" err="1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css</a:t>
            </a:r>
            <a:r>
              <a:rPr lang="zh-CN" altLang="en-US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代码 </a:t>
            </a:r>
            <a:r>
              <a:rPr lang="en-US" altLang="zh-CN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endParaRPr lang="zh-CN" altLang="en-US" sz="18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@media (-webkit-min-device-pixel-ratio:3){ </a:t>
            </a:r>
            <a:r>
              <a:rPr lang="en-US" altLang="zh-CN" sz="1800" dirty="0" err="1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css</a:t>
            </a:r>
            <a:r>
              <a:rPr lang="zh-CN" altLang="en-US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代码 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endParaRPr lang="zh-CN" altLang="en-US" sz="18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18072" y="747203"/>
            <a:ext cx="5540992" cy="560054"/>
            <a:chOff x="2028894" y="4124966"/>
            <a:chExt cx="2516947" cy="471794"/>
          </a:xfrm>
        </p:grpSpPr>
        <p:sp>
          <p:nvSpPr>
            <p:cNvPr id="8" name="矩形 7"/>
            <p:cNvSpPr/>
            <p:nvPr/>
          </p:nvSpPr>
          <p:spPr>
            <a:xfrm>
              <a:off x="2113539" y="4124970"/>
              <a:ext cx="2432302" cy="47179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70000"/>
                </a:lnSpc>
              </a:pPr>
              <a:endParaRPr lang="en-US" altLang="zh-CN" sz="2000" dirty="0" smtClean="0"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2028894" y="4124966"/>
              <a:ext cx="124380" cy="167301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398575" y="852670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媒体查询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zh-CN" altLang="en-US" dirty="0" smtClean="0">
                <a:solidFill>
                  <a:schemeClr val="bg1"/>
                </a:solidFill>
              </a:rPr>
              <a:t>做</a:t>
            </a:r>
            <a:r>
              <a:rPr lang="zh-CN" altLang="en-US" b="1" dirty="0">
                <a:solidFill>
                  <a:schemeClr val="bg1"/>
                </a:solidFill>
              </a:rPr>
              <a:t>响应式</a:t>
            </a:r>
            <a:r>
              <a:rPr lang="zh-CN" altLang="en-US" dirty="0">
                <a:solidFill>
                  <a:schemeClr val="bg1"/>
                </a:solidFill>
              </a:rPr>
              <a:t>设计</a:t>
            </a:r>
            <a:r>
              <a:rPr lang="zh-CN" altLang="en-US" dirty="0" smtClean="0">
                <a:solidFill>
                  <a:schemeClr val="bg1"/>
                </a:solidFill>
              </a:rPr>
              <a:t>所</a:t>
            </a:r>
            <a:r>
              <a:rPr lang="zh-CN" altLang="en-US" dirty="0">
                <a:solidFill>
                  <a:schemeClr val="bg1"/>
                </a:solidFill>
              </a:rPr>
              <a:t>需</a:t>
            </a:r>
            <a:r>
              <a:rPr lang="zh-CN" altLang="en-US" dirty="0" smtClean="0">
                <a:solidFill>
                  <a:schemeClr val="bg1"/>
                </a:solidFill>
              </a:rPr>
              <a:t>的强大</a:t>
            </a:r>
            <a:r>
              <a:rPr lang="zh-CN" altLang="en-US" dirty="0">
                <a:solidFill>
                  <a:schemeClr val="bg1"/>
                </a:solidFill>
              </a:rPr>
              <a:t>的工具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5" b="32984"/>
          <a:stretch/>
        </p:blipFill>
        <p:spPr>
          <a:xfrm>
            <a:off x="599053" y="1689339"/>
            <a:ext cx="10860011" cy="17910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98575" y="4434797"/>
            <a:ext cx="4762842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@</a:t>
            </a:r>
            <a:r>
              <a:rPr lang="en-US" altLang="zh-CN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media screen and (max-width:768){ </a:t>
            </a:r>
            <a:r>
              <a:rPr lang="en-US" altLang="zh-CN" dirty="0" err="1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css</a:t>
            </a:r>
            <a:r>
              <a:rPr lang="zh-CN" altLang="en-US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代码 </a:t>
            </a:r>
            <a:r>
              <a:rPr lang="en-US" altLang="zh-CN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}</a:t>
            </a:r>
            <a:endParaRPr lang="zh-CN" altLang="en-US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9053" y="3633542"/>
            <a:ext cx="5560375" cy="699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478993" y="377245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根据屏幕分辨率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878947" y="376986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根据视口</a:t>
            </a:r>
            <a:r>
              <a:rPr lang="zh-CN" altLang="en-US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宽度</a:t>
            </a:r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245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62" y="3506749"/>
            <a:ext cx="6044417" cy="31776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8336" y="513350"/>
            <a:ext cx="3904281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33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Flex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弹性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布局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75863" y="709062"/>
            <a:ext cx="6044417" cy="2664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25259" y="1065634"/>
            <a:ext cx="5345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2009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年，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W3C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提出了一种新的方案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----</a:t>
            </a:r>
            <a:r>
              <a:rPr lang="en-US" altLang="zh-CN" sz="2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Flex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布局，可以简便、完整、响应式地实现各种页面布局。目前，它已经得到了所有浏览器的支持，这意味着，现在就能很安全地使用这项功能</a:t>
            </a:r>
            <a:r>
              <a:rPr lang="zh-CN" altLang="en-US" sz="24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8" y="1838913"/>
            <a:ext cx="5375301" cy="24650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9" y="4303977"/>
            <a:ext cx="5148601" cy="1815469"/>
          </a:xfrm>
          <a:prstGeom prst="rect">
            <a:avLst/>
          </a:prstGeom>
        </p:spPr>
      </p:pic>
      <p:sp>
        <p:nvSpPr>
          <p:cNvPr id="13" name="等腰三角形 12"/>
          <p:cNvSpPr/>
          <p:nvPr/>
        </p:nvSpPr>
        <p:spPr>
          <a:xfrm rot="16200000">
            <a:off x="5121172" y="849065"/>
            <a:ext cx="831682" cy="551072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17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5685" y="6117546"/>
            <a:ext cx="7126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 smtClean="0">
                <a:solidFill>
                  <a:schemeClr val="bg1">
                    <a:lumMod val="50000"/>
                  </a:schemeClr>
                </a:solidFill>
              </a:rPr>
              <a:t>http://www.ruanyifeng.com/blog/2015/07/flex-grammar.html?utm_source=tuicool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33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39006"/>
            <a:ext cx="12192000" cy="513899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943" y="639005"/>
            <a:ext cx="2208627" cy="1325563"/>
          </a:xfrm>
          <a:noFill/>
          <a:ln>
            <a:noFill/>
          </a:ln>
        </p:spPr>
        <p:txBody>
          <a:bodyPr/>
          <a:lstStyle/>
          <a:p>
            <a:r>
              <a:rPr lang="en-US" altLang="zh-CN" b="1" dirty="0" smtClean="0">
                <a:solidFill>
                  <a:schemeClr val="accent4"/>
                </a:solidFill>
              </a:rPr>
              <a:t>REM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0512" y="851249"/>
            <a:ext cx="8411937" cy="109684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在</a:t>
            </a:r>
            <a:r>
              <a:rPr lang="en-US" altLang="zh-CN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Web</a:t>
            </a:r>
            <a:r>
              <a:rPr lang="zh-CN" altLang="en-US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页面初期制作中，我们都是使用“</a:t>
            </a:r>
            <a:r>
              <a:rPr lang="en-US" altLang="zh-CN" sz="2400" b="1" dirty="0" err="1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px</a:t>
            </a:r>
            <a:r>
              <a:rPr lang="en-US" altLang="zh-CN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”</a:t>
            </a:r>
            <a:r>
              <a:rPr lang="zh-CN" altLang="en-US" sz="18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来设置我们的文本，因为他比较稳定和精确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  <a:endParaRPr lang="zh-CN" altLang="en-US" sz="18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570512" y="2115079"/>
            <a:ext cx="8411937" cy="1485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在使用“</a:t>
            </a:r>
            <a:r>
              <a:rPr lang="en-US" altLang="zh-CN" sz="2600" b="1" dirty="0" err="1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em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”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作单位时，一定需要知道其父元素的设置，因为“</a:t>
            </a:r>
            <a:r>
              <a:rPr lang="en-US" altLang="zh-CN" b="1" dirty="0" err="1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em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”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就是一个相对值，而且是一个相对于父元素的值，其真正的计算公式是：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 ÷ 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父元素的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font-size × 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需要转换的像素值 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 </a:t>
            </a:r>
            <a:r>
              <a:rPr lang="en-US" altLang="zh-CN" sz="1800" dirty="0" err="1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em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值</a:t>
            </a:r>
            <a:endParaRPr lang="en-US" altLang="zh-CN" sz="1800" dirty="0" smtClean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zh-CN" altLang="en-US" sz="21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570512" y="3831753"/>
            <a:ext cx="8411937" cy="1755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CSS3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的出现，他同时引进了一些新的单位，包括我们今天所说的</a:t>
            </a:r>
            <a:r>
              <a:rPr lang="en-US" altLang="zh-CN" sz="24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rem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。在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W3C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官网上是这样描述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rem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的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——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“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font size of the root element” 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而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rem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是相对于根元素</a:t>
            </a:r>
            <a:r>
              <a:rPr lang="en-US" altLang="zh-CN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&lt;html&gt;</a:t>
            </a:r>
            <a:r>
              <a:rPr lang="zh-CN" altLang="en-US" sz="18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endParaRPr lang="zh-CN" altLang="en-US" sz="21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2497538" y="1161143"/>
            <a:ext cx="657843" cy="574537"/>
          </a:xfrm>
          <a:prstGeom prst="triangle">
            <a:avLst>
              <a:gd name="adj" fmla="val 18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497537" y="2708489"/>
            <a:ext cx="657844" cy="574538"/>
          </a:xfrm>
          <a:prstGeom prst="triangle">
            <a:avLst>
              <a:gd name="adj" fmla="val 2251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2481826" y="4267200"/>
            <a:ext cx="745995" cy="651526"/>
          </a:xfrm>
          <a:prstGeom prst="triangle">
            <a:avLst>
              <a:gd name="adj" fmla="val 2543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779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开发工具与打包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31686" y="1690688"/>
            <a:ext cx="1127232" cy="1401006"/>
            <a:chOff x="1152004" y="2297976"/>
            <a:chExt cx="1127232" cy="140100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114" y="2297976"/>
              <a:ext cx="825397" cy="93968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52004" y="3298872"/>
              <a:ext cx="1127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 smtClean="0">
                  <a:solidFill>
                    <a:srgbClr val="CC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HBuilder</a:t>
              </a:r>
              <a:endParaRPr lang="zh-CN" altLang="en-US" sz="2000" dirty="0">
                <a:solidFill>
                  <a:srgbClr val="CC0000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47" y="1880596"/>
            <a:ext cx="6554553" cy="4485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810" y="1560920"/>
            <a:ext cx="80391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87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509</Words>
  <Application>Microsoft Office PowerPoint</Application>
  <PresentationFormat>宽屏</PresentationFormat>
  <Paragraphs>44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仿宋</vt:lpstr>
      <vt:lpstr>黑体</vt:lpstr>
      <vt:lpstr>宋体</vt:lpstr>
      <vt:lpstr>Arial</vt:lpstr>
      <vt:lpstr>Calibri</vt:lpstr>
      <vt:lpstr>Calibri Light</vt:lpstr>
      <vt:lpstr>Office 主题</vt:lpstr>
      <vt:lpstr>H5开发移动APP小结</vt:lpstr>
      <vt:lpstr> 正版  和我的对比</vt:lpstr>
      <vt:lpstr>大纲</vt:lpstr>
      <vt:lpstr>&lt;meta&gt;</vt:lpstr>
      <vt:lpstr>媒体查询 @media</vt:lpstr>
      <vt:lpstr>Flex 弹性布局</vt:lpstr>
      <vt:lpstr>PowerPoint 演示文稿</vt:lpstr>
      <vt:lpstr>REM</vt:lpstr>
      <vt:lpstr>开发工具与打包</vt:lpstr>
      <vt:lpstr>谢谢欣赏</vt:lpstr>
    </vt:vector>
  </TitlesOfParts>
  <Company>kunteng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H5开发移动APP小结</dc:title>
  <dc:creator>Xin Wu</dc:creator>
  <cp:lastModifiedBy>Xin Wu</cp:lastModifiedBy>
  <cp:revision>57</cp:revision>
  <dcterms:created xsi:type="dcterms:W3CDTF">2016-05-25T13:34:10Z</dcterms:created>
  <dcterms:modified xsi:type="dcterms:W3CDTF">2016-05-26T13:55:52Z</dcterms:modified>
</cp:coreProperties>
</file>